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70"/>
  </p:notesMasterIdLst>
  <p:sldIdLst>
    <p:sldId id="258" r:id="rId3"/>
    <p:sldId id="260" r:id="rId4"/>
    <p:sldId id="342" r:id="rId5"/>
    <p:sldId id="312" r:id="rId6"/>
    <p:sldId id="313" r:id="rId7"/>
    <p:sldId id="330" r:id="rId8"/>
    <p:sldId id="273" r:id="rId9"/>
    <p:sldId id="274" r:id="rId10"/>
    <p:sldId id="277" r:id="rId11"/>
    <p:sldId id="278" r:id="rId12"/>
    <p:sldId id="279" r:id="rId13"/>
    <p:sldId id="333" r:id="rId14"/>
    <p:sldId id="280" r:id="rId15"/>
    <p:sldId id="281" r:id="rId16"/>
    <p:sldId id="275" r:id="rId17"/>
    <p:sldId id="276" r:id="rId18"/>
    <p:sldId id="266" r:id="rId19"/>
    <p:sldId id="267" r:id="rId20"/>
    <p:sldId id="268" r:id="rId21"/>
    <p:sldId id="269" r:id="rId22"/>
    <p:sldId id="270" r:id="rId23"/>
    <p:sldId id="290" r:id="rId24"/>
    <p:sldId id="291" r:id="rId25"/>
    <p:sldId id="292" r:id="rId26"/>
    <p:sldId id="293" r:id="rId27"/>
    <p:sldId id="295" r:id="rId28"/>
    <p:sldId id="296" r:id="rId29"/>
    <p:sldId id="311" r:id="rId30"/>
    <p:sldId id="331" r:id="rId31"/>
    <p:sldId id="297" r:id="rId32"/>
    <p:sldId id="298" r:id="rId33"/>
    <p:sldId id="299" r:id="rId34"/>
    <p:sldId id="302" r:id="rId35"/>
    <p:sldId id="282" r:id="rId36"/>
    <p:sldId id="265" r:id="rId37"/>
    <p:sldId id="283" r:id="rId38"/>
    <p:sldId id="307" r:id="rId39"/>
    <p:sldId id="314" r:id="rId40"/>
    <p:sldId id="315" r:id="rId41"/>
    <p:sldId id="284" r:id="rId42"/>
    <p:sldId id="285" r:id="rId43"/>
    <p:sldId id="286" r:id="rId44"/>
    <p:sldId id="322" r:id="rId45"/>
    <p:sldId id="287" r:id="rId46"/>
    <p:sldId id="288" r:id="rId47"/>
    <p:sldId id="289" r:id="rId48"/>
    <p:sldId id="323" r:id="rId49"/>
    <p:sldId id="324" r:id="rId50"/>
    <p:sldId id="325" r:id="rId51"/>
    <p:sldId id="294" r:id="rId52"/>
    <p:sldId id="326" r:id="rId53"/>
    <p:sldId id="321" r:id="rId54"/>
    <p:sldId id="344" r:id="rId55"/>
    <p:sldId id="340" r:id="rId56"/>
    <p:sldId id="343" r:id="rId57"/>
    <p:sldId id="341" r:id="rId58"/>
    <p:sldId id="345" r:id="rId59"/>
    <p:sldId id="327" r:id="rId60"/>
    <p:sldId id="300" r:id="rId61"/>
    <p:sldId id="301" r:id="rId62"/>
    <p:sldId id="328" r:id="rId63"/>
    <p:sldId id="303" r:id="rId64"/>
    <p:sldId id="304" r:id="rId65"/>
    <p:sldId id="332" r:id="rId66"/>
    <p:sldId id="306" r:id="rId67"/>
    <p:sldId id="329" r:id="rId68"/>
    <p:sldId id="320" r:id="rId69"/>
  </p:sldIdLst>
  <p:sldSz cx="9144000" cy="5143500" type="screen16x9"/>
  <p:notesSz cx="6858000" cy="9144000"/>
  <p:embeddedFontLst>
    <p:embeddedFont>
      <p:font typeface="Anton" pitchFamily="2" charset="0"/>
      <p:regular r:id="rId71"/>
    </p:embeddedFont>
    <p:embeddedFont>
      <p:font typeface="Consolas" panose="020B0609020204030204" pitchFamily="49" charset="0"/>
      <p:regular r:id="rId72"/>
      <p:bold r:id="rId73"/>
      <p:italic r:id="rId74"/>
      <p:boldItalic r:id="rId75"/>
    </p:embeddedFont>
    <p:embeddedFont>
      <p:font typeface="Didact Gothic" panose="00000500000000000000" pitchFamily="2" charset="0"/>
      <p:regular r:id="rId76"/>
    </p:embeddedFont>
    <p:embeddedFont>
      <p:font typeface="Helvetica Neue" panose="020B0604020202020204" charset="0"/>
      <p:regular r:id="rId77"/>
      <p:bold r:id="rId78"/>
      <p:italic r:id="rId79"/>
      <p:boldItalic r:id="rId80"/>
    </p:embeddedFont>
    <p:embeddedFont>
      <p:font typeface="Helvetica Neue Light" panose="020B0604020202020204" charset="0"/>
      <p:regular r:id="rId81"/>
      <p:bold r:id="rId82"/>
      <p:italic r:id="rId83"/>
      <p:boldItalic r:id="rId84"/>
    </p:embeddedFont>
    <p:embeddedFont>
      <p:font typeface="Lato" panose="020F0502020204030203" pitchFamily="34" charset="0"/>
      <p:regular r:id="rId85"/>
      <p:bold r:id="rId86"/>
      <p:italic r:id="rId87"/>
      <p:boldItalic r:id="rId8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4.fntdata"/><Relationship Id="rId89" Type="http://schemas.openxmlformats.org/officeDocument/2006/relationships/presProps" Target="pres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5" Type="http://schemas.openxmlformats.org/officeDocument/2006/relationships/slide" Target="slides/slide3.xml"/><Relationship Id="rId90" Type="http://schemas.openxmlformats.org/officeDocument/2006/relationships/viewProps" Target="viewProp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font" Target="fonts/font7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font" Target="fonts/font1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5.fntdata"/><Relationship Id="rId83" Type="http://schemas.openxmlformats.org/officeDocument/2006/relationships/font" Target="fonts/font13.fntdata"/><Relationship Id="rId88" Type="http://schemas.openxmlformats.org/officeDocument/2006/relationships/font" Target="fonts/font18.fnt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6.fntdata"/><Relationship Id="rId7" Type="http://schemas.openxmlformats.org/officeDocument/2006/relationships/slide" Target="slides/slide5.xml"/><Relationship Id="rId71" Type="http://schemas.openxmlformats.org/officeDocument/2006/relationships/font" Target="fonts/font1.fntdata"/><Relationship Id="rId9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7.fntdata"/><Relationship Id="rId61" Type="http://schemas.openxmlformats.org/officeDocument/2006/relationships/slide" Target="slides/slide59.xml"/><Relationship Id="rId82" Type="http://schemas.openxmlformats.org/officeDocument/2006/relationships/font" Target="fonts/font12.fntdata"/><Relationship Id="rId19" Type="http://schemas.openxmlformats.org/officeDocument/2006/relationships/slide" Target="slides/slide17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cd0c559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cd0c559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e29fa3992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ae29fa3992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fcd0c559c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fcd0c559c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81f29fc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81f29fc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e29fa3992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e29fa3992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06b3fb41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006b3fb41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e29fa399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ae29fa399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e29fa3992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e29fa3992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99243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99243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9fb28e4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9fb28e4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881c52d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881c52d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81f29fce3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g1081f29fce3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81f29fce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081f29fce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081f29fce3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081f29fce3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09f2eb9b6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09f2eb9b6d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81f29fce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081f29fce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6969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4400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081f29fce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1081f29fce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081f29fce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081f29fce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081f29fce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081f29fce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81f29fce3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081f29fce3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81f29fce3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g1081f29fce3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9f2eb9b6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g109f2eb9b6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09f2eb9b6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09f2eb9b6d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rgbClr val="EF89D2"/>
                </a:highlight>
              </a:rPr>
              <a:t>Profe/tutorx: Explicar cada uno sin entrar en detalle. Solo a fines de introducir el contenido</a:t>
            </a:r>
            <a:endParaRPr sz="1600">
              <a:highlight>
                <a:srgbClr val="EF89D2"/>
              </a:highlight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f90c141b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1" name="Google Shape;651;gaf90c141b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Obligatoria. Se sugiere ubicar al finalizar la explicación de algún tema, para abrir formalmente el espacio de preguntas y ordenar la interacción.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9974b031f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09974b031f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8cd5c922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8cd5c9223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8cd5c9223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8cd5c9223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78cd5c922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78cd5c922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8cd5c9223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8cd5c9223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Aclarar que cada una será desarrollada más adelante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19503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78cd5c922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8" name="Google Shape;478;g78cd5c922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78cd5c9223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78cd5c9223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f9fb28e4e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f9fb28e4e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799243597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799243597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8cd5c9223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8cd5c9223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f9fb28e4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f9fb28e4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8cd5c9223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8cd5c9223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af90c141b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af90c141b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9729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40d00bc7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540d00bc7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93234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9564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f90c141b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f90c141b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af90c141b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af90c141b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1106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f90c141b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af90c141b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af90c141b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af90c141b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f90c141b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af90c141b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90155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f90c141b4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f90c141b4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af90c141b4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af90c141b4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que los estudiantes puedan explorar en sus casas los recursos vistos en clase: artículos, herramientas, websites, videos.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e29fa3992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e29fa3992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06b3fb4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06b3fb4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81f29fce3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1081f29fce3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37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www.google.com/intl/es/chrome/?brand=UUXU&amp;gclid=Cj0KCQiA3Y-ABhCnARIsAKYDH7siyIILz6sp-rc9s7Gz41xrMQsGR3WyCY2D0t0XDIvQ3VnIZj_d43MaAhbJEALw_wcB&amp;gclsrc=aw.ds" TargetMode="Externa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pera.com/es?utm_campaign=%2300%20-%20WW%20-%20Search%20-%20EN%20-%20Branded&amp;gclid=Cj0KCQiA3Y-ABhCnARIsAKYDH7vItKUMYx5DDNUo76Dwilx3LpB4d2-ic9M79xoQbXf6O2RPKUVVlugaAhVkEALw_wcB" TargetMode="External"/><Relationship Id="rId11" Type="http://schemas.openxmlformats.org/officeDocument/2006/relationships/image" Target="../media/image24.png"/><Relationship Id="rId5" Type="http://schemas.openxmlformats.org/officeDocument/2006/relationships/hyperlink" Target="https://www.microsoft.com/es-es/edge" TargetMode="External"/><Relationship Id="rId10" Type="http://schemas.openxmlformats.org/officeDocument/2006/relationships/image" Target="../media/image23.png"/><Relationship Id="rId4" Type="http://schemas.openxmlformats.org/officeDocument/2006/relationships/hyperlink" Target="https://www.mozilla.org/es-AR/firefox/new/" TargetMode="External"/><Relationship Id="rId9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www.sublimetext.com/3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hyperlink" Target="https://marketplace.visualstudio.com/items?itemName=ritwickdey.LiveServer" TargetMode="External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hyperlink" Target="https://www.wampserver.com/en/" TargetMode="External"/><Relationship Id="rId4" Type="http://schemas.openxmlformats.org/officeDocument/2006/relationships/hyperlink" Target="https://www.apachefriends.org/es/index.html" TargetMode="External"/><Relationship Id="rId9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5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7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eloquentjs-es.thedojo.mx/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code.visualstudio.com/" TargetMode="External"/><Relationship Id="rId5" Type="http://schemas.openxmlformats.org/officeDocument/2006/relationships/hyperlink" Target="http://little-dot.toxicode.fr/?hour-of-code" TargetMode="External"/><Relationship Id="rId4" Type="http://schemas.openxmlformats.org/officeDocument/2006/relationships/hyperlink" Target="https://teloexplicocongatitos.com/poster/tlecg08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3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2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CUÁNDO</a:t>
            </a: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NACE?</a:t>
            </a:r>
            <a:endParaRPr sz="42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9" name="Google Shape;359;p63"/>
          <p:cNvSpPr txBox="1"/>
          <p:nvPr/>
        </p:nvSpPr>
        <p:spPr>
          <a:xfrm>
            <a:off x="65875" y="1416750"/>
            <a:ext cx="42441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aparición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pública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encontramos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1995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herramienta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Netscape Navigator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páginas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1600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pic>
        <p:nvPicPr>
          <p:cNvPr id="361" name="Google Shape;36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000" y="1416750"/>
            <a:ext cx="4625326" cy="26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3725" y="581550"/>
            <a:ext cx="5143500" cy="34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4"/>
          <p:cNvSpPr txBox="1"/>
          <p:nvPr/>
        </p:nvSpPr>
        <p:spPr>
          <a:xfrm>
            <a:off x="-178102" y="941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EVOLUCIÓN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9" name="Google Shape;3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975" y="624950"/>
            <a:ext cx="5118049" cy="28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64"/>
          <p:cNvSpPr txBox="1"/>
          <p:nvPr/>
        </p:nvSpPr>
        <p:spPr>
          <a:xfrm>
            <a:off x="871500" y="3662125"/>
            <a:ext cx="74010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versión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ES1 se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lanzó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1997 y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cambiando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focalizamos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version ES5</a:t>
            </a:r>
            <a:endParaRPr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avaScript 🦊 jonmircha">
            <a:extLst>
              <a:ext uri="{FF2B5EF4-FFF2-40B4-BE49-F238E27FC236}">
                <a16:creationId xmlns:a16="http://schemas.microsoft.com/office/drawing/2014/main" id="{69C09F94-C3BE-880C-8A34-2FD29EDB3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32" y="993876"/>
            <a:ext cx="7061535" cy="3760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333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5"/>
          <p:cNvSpPr txBox="1"/>
          <p:nvPr/>
        </p:nvSpPr>
        <p:spPr>
          <a:xfrm>
            <a:off x="-439359" y="281950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8" name="Google Shape;37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550" y="1415795"/>
            <a:ext cx="2399100" cy="23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65"/>
          <p:cNvSpPr txBox="1"/>
          <p:nvPr/>
        </p:nvSpPr>
        <p:spPr>
          <a:xfrm>
            <a:off x="644450" y="1710275"/>
            <a:ext cx="6248400" cy="22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tanto Java con Javascript son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uno es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900" dirty="0">
              <a:solidFill>
                <a:schemeClr val="tx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diferentes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no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mencionarlos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sinónimos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0" name="Google Shape;380;p65"/>
          <p:cNvSpPr/>
          <p:nvPr/>
        </p:nvSpPr>
        <p:spPr>
          <a:xfrm>
            <a:off x="1070050" y="3088525"/>
            <a:ext cx="5362500" cy="739200"/>
          </a:xfrm>
          <a:prstGeom prst="rect">
            <a:avLst/>
          </a:prstGeom>
          <a:noFill/>
          <a:ln w="28575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0310"/>
            <a:ext cx="3062925" cy="17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66"/>
          <p:cNvSpPr txBox="1"/>
          <p:nvPr/>
        </p:nvSpPr>
        <p:spPr>
          <a:xfrm>
            <a:off x="2613725" y="1777450"/>
            <a:ext cx="60384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cambio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66"/>
          <p:cNvSpPr txBox="1"/>
          <p:nvPr/>
        </p:nvSpPr>
        <p:spPr>
          <a:xfrm>
            <a:off x="-428875" y="237177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0"/>
          <p:cNvSpPr txBox="1"/>
          <p:nvPr/>
        </p:nvSpPr>
        <p:spPr>
          <a:xfrm>
            <a:off x="300789" y="0"/>
            <a:ext cx="684646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8" name="Google Shape;33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525" y="879850"/>
            <a:ext cx="6297298" cy="35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1"/>
          <p:cNvSpPr txBox="1"/>
          <p:nvPr/>
        </p:nvSpPr>
        <p:spPr>
          <a:xfrm>
            <a:off x="-1875453" y="826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6" name="Google Shape;346;p61"/>
          <p:cNvSpPr txBox="1"/>
          <p:nvPr/>
        </p:nvSpPr>
        <p:spPr>
          <a:xfrm>
            <a:off x="777400" y="1120350"/>
            <a:ext cx="75522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se utiliza tanto para construir aplicaciones de Frontend como de Backend.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Frontend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entendemos a la parte de la aplicación que corre en el navegador y con la cual interactúan los usuarios.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 tal, estaremos creando aplicaciones con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Javascript, HTML y CSS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vinculando los tres lenguajes en el desarrollo un único producto.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 aplicación de Frontend también consume </a:t>
            </a:r>
            <a:r>
              <a:rPr lang="en-GB" sz="2000" i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datos y servicios ofrecidos por algún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Backend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Javascript será la herramienta que nos permitirá comunicarnos e intercambiar información con APIs u otras aplicaciones.</a:t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0" name="Google Shape;280;p52"/>
          <p:cNvSpPr txBox="1"/>
          <p:nvPr/>
        </p:nvSpPr>
        <p:spPr>
          <a:xfrm>
            <a:off x="95250" y="1106900"/>
            <a:ext cx="5286300" cy="30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sitios web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brindar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información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estática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web apps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múltiples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tareas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 son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plataformas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dinámicas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interactivas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sus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constante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mantenimiento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mejora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1" name="Google Shape;28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500" y="909900"/>
            <a:ext cx="3571650" cy="35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8" name="Google Shape;288;p53"/>
          <p:cNvSpPr txBox="1"/>
          <p:nvPr/>
        </p:nvSpPr>
        <p:spPr>
          <a:xfrm>
            <a:off x="804825" y="1082350"/>
            <a:ext cx="74010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Plataformas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MercadoLibre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Gmail, Facebook son web apps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ofrecen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principalmente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manera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i="1"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6ABE693-08B3-DA04-4437-B116AFF9D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14" y="2050099"/>
            <a:ext cx="6270171" cy="304674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0" y="1191126"/>
            <a:ext cx="9033990" cy="915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lang="en-GB" sz="20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INTRODUCCIÓN</a:t>
            </a:r>
            <a:r>
              <a:rPr lang="en-GB" sz="18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</a:t>
            </a:r>
            <a:r>
              <a:rPr lang="en-GB" sz="18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GB" sz="18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</a:t>
            </a:r>
            <a:r>
              <a:rPr lang="en-GB" sz="18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ARITMETICOS</a:t>
            </a:r>
            <a:r>
              <a:rPr lang="en-GB" sz="18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8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LÓGICOS</a:t>
            </a:r>
            <a:endParaRPr sz="12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4"/>
          <p:cNvSpPr txBox="1"/>
          <p:nvPr/>
        </p:nvSpPr>
        <p:spPr>
          <a:xfrm>
            <a:off x="312820" y="284505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6" name="Google Shape;296;p54"/>
          <p:cNvSpPr txBox="1"/>
          <p:nvPr/>
        </p:nvSpPr>
        <p:spPr>
          <a:xfrm>
            <a:off x="871500" y="1274950"/>
            <a:ext cx="7401000" cy="338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la actualidad, el desarrollo desde cero de sitios web estáticos, es decir, aquellos cuya información no cambia en respuesta a las acciones del usuario, es poco frecuente.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se busca construir en el ámbito laboral, son plataformas que ofrezcan un alto nivel de interactividad, y un variado número de funcionalidades. Ya no hablamos de sitios, sino de aplicaciones web que permiten realizar tareas importantes a sus usuarios</a:t>
            </a:r>
            <a:r>
              <a:rPr lang="en-GB" sz="180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/>
        </p:nvSpPr>
        <p:spPr>
          <a:xfrm>
            <a:off x="312820" y="260442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55"/>
          <p:cNvSpPr txBox="1"/>
          <p:nvPr/>
        </p:nvSpPr>
        <p:spPr>
          <a:xfrm>
            <a:off x="871500" y="1274950"/>
            <a:ext cx="7401000" cy="384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1600" b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funcionalidades</a:t>
            </a: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entendemos diversas tareas que los usuarios y clientes pueden realizar y son típicamente demandadas hoy. 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interactividad en la página es una de ellas. Por ejemplo implementar animaciones y transiciones complejas, respuestas a ciertos eventos de los usuarios (como clickear un botón), o capturar y enviar datos mediante formularios.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normal también consumir alguna API o servicio de backend y/o base de datos, con la cual podemos cargar y administrar la información de la página.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5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8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LOS SITIOS WEB</a:t>
            </a:r>
            <a:endParaRPr sz="38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6"/>
          <p:cNvSpPr txBox="1"/>
          <p:nvPr/>
        </p:nvSpPr>
        <p:spPr>
          <a:xfrm>
            <a:off x="0" y="3325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HTML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2" name="Google Shape;49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725" y="1458975"/>
            <a:ext cx="474345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76"/>
          <p:cNvSpPr txBox="1"/>
          <p:nvPr/>
        </p:nvSpPr>
        <p:spPr>
          <a:xfrm>
            <a:off x="175825" y="1292475"/>
            <a:ext cx="3867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marcado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documentos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web. </a:t>
            </a:r>
            <a:endParaRPr sz="18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Atributo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7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CSS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1" name="Google Shape;501;p77"/>
          <p:cNvSpPr txBox="1"/>
          <p:nvPr/>
        </p:nvSpPr>
        <p:spPr>
          <a:xfrm>
            <a:off x="243200" y="1158200"/>
            <a:ext cx="8779502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CSS,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español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«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hojas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estilo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cascada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», es un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gráfico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presentación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escrito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marcado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.​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Reglas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Medidas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8"/>
          <p:cNvSpPr txBox="1"/>
          <p:nvPr/>
        </p:nvSpPr>
        <p:spPr>
          <a:xfrm>
            <a:off x="321714" y="610924"/>
            <a:ext cx="5840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HTML, CSS &amp; JS</a:t>
            </a:r>
            <a:endParaRPr sz="53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8" name="Google Shape;508;p78"/>
          <p:cNvSpPr txBox="1"/>
          <p:nvPr/>
        </p:nvSpPr>
        <p:spPr>
          <a:xfrm>
            <a:off x="886350" y="2197650"/>
            <a:ext cx="76683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sus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sitio web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consonancia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 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 y JS. </a:t>
            </a: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darle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mostrar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presentación</a:t>
            </a: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entonces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ambos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(HTML y CSS)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comportamiento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web.</a:t>
            </a:r>
            <a:endParaRPr sz="11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09" name="Google Shape;509;p78"/>
          <p:cNvPicPr preferRelativeResize="0"/>
          <p:nvPr/>
        </p:nvPicPr>
        <p:blipFill rotWithShape="1">
          <a:blip r:embed="rId3">
            <a:alphaModFix/>
          </a:blip>
          <a:srcRect t="26051"/>
          <a:stretch/>
        </p:blipFill>
        <p:spPr>
          <a:xfrm>
            <a:off x="1960700" y="1428097"/>
            <a:ext cx="863734" cy="63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78"/>
          <p:cNvPicPr preferRelativeResize="0"/>
          <p:nvPr/>
        </p:nvPicPr>
        <p:blipFill rotWithShape="1">
          <a:blip r:embed="rId4">
            <a:alphaModFix/>
          </a:blip>
          <a:srcRect t="13028"/>
          <a:stretch/>
        </p:blipFill>
        <p:spPr>
          <a:xfrm>
            <a:off x="4325269" y="1348262"/>
            <a:ext cx="612178" cy="7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8"/>
          <p:cNvPicPr preferRelativeResize="0"/>
          <p:nvPr/>
        </p:nvPicPr>
        <p:blipFill rotWithShape="1">
          <a:blip r:embed="rId5">
            <a:alphaModFix/>
          </a:blip>
          <a:srcRect l="25900" r="25866"/>
          <a:stretch/>
        </p:blipFill>
        <p:spPr>
          <a:xfrm>
            <a:off x="6252047" y="1366824"/>
            <a:ext cx="612178" cy="711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0"/>
          <p:cNvSpPr txBox="1"/>
          <p:nvPr/>
        </p:nvSpPr>
        <p:spPr>
          <a:xfrm>
            <a:off x="860450" y="10943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3" name="Google Shape;523;p80"/>
          <p:cNvSpPr txBox="1"/>
          <p:nvPr/>
        </p:nvSpPr>
        <p:spPr>
          <a:xfrm>
            <a:off x="1025625" y="2158525"/>
            <a:ext cx="72579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conjunto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procedimientos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ordenados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necesitan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realizar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sumarlo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1002150" y="37175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2" name="Google Shape;532;p81"/>
          <p:cNvSpPr txBox="1"/>
          <p:nvPr/>
        </p:nvSpPr>
        <p:spPr>
          <a:xfrm>
            <a:off x="228300" y="1884375"/>
            <a:ext cx="4968900" cy="23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fortalecer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desarrolladores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Consiste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complejo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dividir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resolución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pasos,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resolver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secuenciarlos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correctamente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llegar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esperado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3" name="Google Shape;53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7200" y="1804275"/>
            <a:ext cx="3642000" cy="23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31;p81">
            <a:extLst>
              <a:ext uri="{FF2B5EF4-FFF2-40B4-BE49-F238E27FC236}">
                <a16:creationId xmlns:a16="http://schemas.microsoft.com/office/drawing/2014/main" id="{98A19B13-F326-8AFE-11C3-705C24667D12}"/>
              </a:ext>
            </a:extLst>
          </p:cNvPr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26890823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2" descr="DIAGRAMA DE FLUJO">
            <a:extLst>
              <a:ext uri="{FF2B5EF4-FFF2-40B4-BE49-F238E27FC236}">
                <a16:creationId xmlns:a16="http://schemas.microsoft.com/office/drawing/2014/main" id="{9BA0E805-80BD-F604-2075-624F2022F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896" y="807763"/>
            <a:ext cx="5200208" cy="433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398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390263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5144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2"/>
          <p:cNvSpPr txBox="1"/>
          <p:nvPr/>
        </p:nvSpPr>
        <p:spPr>
          <a:xfrm>
            <a:off x="1119300" y="1677200"/>
            <a:ext cx="6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UTILIZAR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EL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CURSO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5" name="Google Shape;545;p83"/>
          <p:cNvSpPr txBox="1"/>
          <p:nvPr/>
        </p:nvSpPr>
        <p:spPr>
          <a:xfrm>
            <a:off x="841375" y="3330525"/>
            <a:ext cx="6894000" cy="11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Chrome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Firefox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Edge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Opera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6" name="Google Shape;546;p83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" name="Google Shape;547;p83"/>
          <p:cNvGrpSpPr/>
          <p:nvPr/>
        </p:nvGrpSpPr>
        <p:grpSpPr>
          <a:xfrm>
            <a:off x="1746525" y="2111325"/>
            <a:ext cx="5650925" cy="1219200"/>
            <a:chOff x="1463825" y="1759275"/>
            <a:chExt cx="5650925" cy="1219200"/>
          </a:xfrm>
        </p:grpSpPr>
        <p:pic>
          <p:nvPicPr>
            <p:cNvPr id="548" name="Google Shape;548;p8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6382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8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13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8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49887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8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8955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2" name="Google Shape;552;p83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83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Anton"/>
                <a:ea typeface="Anton"/>
                <a:cs typeface="Anton"/>
                <a:sym typeface="Anton"/>
              </a:rPr>
              <a:t>NAVEGADORES WEB</a:t>
            </a:r>
            <a:endParaRPr sz="24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4" name="Google Shape;554;p8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69225" y="1072400"/>
            <a:ext cx="502250" cy="5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84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4"/>
          <p:cNvSpPr txBox="1"/>
          <p:nvPr/>
        </p:nvSpPr>
        <p:spPr>
          <a:xfrm>
            <a:off x="2164588" y="3800575"/>
            <a:ext cx="49467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Sublime Text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84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pic>
        <p:nvPicPr>
          <p:cNvPr id="563" name="Google Shape;563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0725" y="2014433"/>
            <a:ext cx="1365448" cy="1365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6588" y="1835805"/>
            <a:ext cx="1634175" cy="163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84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67" name="Google Shape;567;p84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EDITORES</a:t>
            </a:r>
            <a:r>
              <a:rPr lang="en-GB" sz="2400" dirty="0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 DE CÓDIGO</a:t>
            </a:r>
            <a:endParaRPr sz="2400" dirty="0">
              <a:solidFill>
                <a:schemeClr val="tx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8" name="Google Shape;568;p8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0725" y="1050975"/>
            <a:ext cx="545100" cy="5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7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7"/>
          <p:cNvSpPr txBox="1"/>
          <p:nvPr/>
        </p:nvSpPr>
        <p:spPr>
          <a:xfrm>
            <a:off x="2065050" y="3920425"/>
            <a:ext cx="50139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Live Server (VS Code)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XAMPP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,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WampServer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7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87"/>
          <p:cNvSpPr/>
          <p:nvPr/>
        </p:nvSpPr>
        <p:spPr>
          <a:xfrm>
            <a:off x="4" y="4116575"/>
            <a:ext cx="756300" cy="756300"/>
          </a:xfrm>
          <a:prstGeom prst="ellipse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8" name="Google Shape;608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4700" y="1737200"/>
            <a:ext cx="1927250" cy="19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87"/>
          <p:cNvPicPr preferRelativeResize="0"/>
          <p:nvPr/>
        </p:nvPicPr>
        <p:blipFill rotWithShape="1">
          <a:blip r:embed="rId7">
            <a:alphaModFix/>
          </a:blip>
          <a:srcRect l="19704" r="22748"/>
          <a:stretch/>
        </p:blipFill>
        <p:spPr>
          <a:xfrm>
            <a:off x="3686275" y="1840275"/>
            <a:ext cx="1927249" cy="15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67850" y="1886688"/>
            <a:ext cx="1634175" cy="1628283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87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87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latin typeface="Anton"/>
                <a:ea typeface="Anton"/>
                <a:cs typeface="Anton"/>
                <a:sym typeface="Anton"/>
              </a:rPr>
              <a:t>SERVIDORES</a:t>
            </a:r>
            <a:endParaRPr sz="24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3" name="Google Shape;613;p8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25610" y="1085735"/>
            <a:ext cx="475575" cy="4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7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r>
              <a:rPr lang="en-GB" sz="38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38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0"/>
          <p:cNvSpPr txBox="1"/>
          <p:nvPr/>
        </p:nvSpPr>
        <p:spPr>
          <a:xfrm>
            <a:off x="1398000" y="6402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1" u="none" strike="noStrike" cap="none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7" name="Google Shape;2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8405" y="1202087"/>
            <a:ext cx="3287190" cy="27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68"/>
          <p:cNvCxnSpPr>
            <a:endCxn id="400" idx="1"/>
          </p:cNvCxnSpPr>
          <p:nvPr/>
        </p:nvCxnSpPr>
        <p:spPr>
          <a:xfrm>
            <a:off x="3054625" y="2700500"/>
            <a:ext cx="1749600" cy="153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1" name="Google Shape;401;p68"/>
          <p:cNvCxnSpPr>
            <a:stCxn id="402" idx="3"/>
            <a:endCxn id="403" idx="1"/>
          </p:cNvCxnSpPr>
          <p:nvPr/>
        </p:nvCxnSpPr>
        <p:spPr>
          <a:xfrm rot="10800000" flipH="1">
            <a:off x="4246163" y="2747600"/>
            <a:ext cx="1749600" cy="14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68"/>
          <p:cNvCxnSpPr>
            <a:stCxn id="405" idx="2"/>
            <a:endCxn id="400" idx="0"/>
          </p:cNvCxnSpPr>
          <p:nvPr/>
        </p:nvCxnSpPr>
        <p:spPr>
          <a:xfrm>
            <a:off x="4525188" y="29869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6" name="Google Shape;406;p68"/>
          <p:cNvCxnSpPr>
            <a:stCxn id="407" idx="3"/>
            <a:endCxn id="403" idx="1"/>
          </p:cNvCxnSpPr>
          <p:nvPr/>
        </p:nvCxnSpPr>
        <p:spPr>
          <a:xfrm>
            <a:off x="3054650" y="2700575"/>
            <a:ext cx="2941200" cy="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68"/>
          <p:cNvSpPr txBox="1"/>
          <p:nvPr/>
        </p:nvSpPr>
        <p:spPr>
          <a:xfrm>
            <a:off x="-598127" y="886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0" name="Google Shape;410;p68"/>
          <p:cNvSpPr txBox="1"/>
          <p:nvPr/>
        </p:nvSpPr>
        <p:spPr>
          <a:xfrm>
            <a:off x="610425" y="851388"/>
            <a:ext cx="8084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bien a lo largo del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desarrollarán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profundidad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necesario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saber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para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trabajar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con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existen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imprescindibles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68"/>
          <p:cNvSpPr txBox="1"/>
          <p:nvPr/>
        </p:nvSpPr>
        <p:spPr>
          <a:xfrm>
            <a:off x="758150" y="2062625"/>
            <a:ext cx="2296500" cy="1275900"/>
          </a:xfrm>
          <a:prstGeom prst="rect">
            <a:avLst/>
          </a:prstGeom>
          <a:solidFill>
            <a:srgbClr val="EEFF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68"/>
          <p:cNvSpPr txBox="1"/>
          <p:nvPr/>
        </p:nvSpPr>
        <p:spPr>
          <a:xfrm>
            <a:off x="3376938" y="1711050"/>
            <a:ext cx="2296500" cy="12759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68"/>
          <p:cNvSpPr txBox="1"/>
          <p:nvPr/>
        </p:nvSpPr>
        <p:spPr>
          <a:xfrm>
            <a:off x="5995750" y="2109625"/>
            <a:ext cx="2296500" cy="12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1" name="Google Shape;411;p68"/>
          <p:cNvCxnSpPr>
            <a:stCxn id="407" idx="0"/>
            <a:endCxn id="407" idx="0"/>
          </p:cNvCxnSpPr>
          <p:nvPr/>
        </p:nvCxnSpPr>
        <p:spPr>
          <a:xfrm>
            <a:off x="1906400" y="206262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68"/>
          <p:cNvSpPr txBox="1"/>
          <p:nvPr/>
        </p:nvSpPr>
        <p:spPr>
          <a:xfrm>
            <a:off x="1949663" y="3597050"/>
            <a:ext cx="2296500" cy="12759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ARRAYS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0" name="Google Shape;400;p68"/>
          <p:cNvSpPr txBox="1"/>
          <p:nvPr/>
        </p:nvSpPr>
        <p:spPr>
          <a:xfrm>
            <a:off x="4804225" y="3597050"/>
            <a:ext cx="2296500" cy="12759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2" name="Google Shape;412;p68"/>
          <p:cNvCxnSpPr>
            <a:stCxn id="402" idx="0"/>
            <a:endCxn id="405" idx="2"/>
          </p:cNvCxnSpPr>
          <p:nvPr/>
        </p:nvCxnSpPr>
        <p:spPr>
          <a:xfrm rot="10800000" flipH="1">
            <a:off x="3097913" y="29868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68"/>
          <p:cNvCxnSpPr>
            <a:stCxn id="407" idx="3"/>
          </p:cNvCxnSpPr>
          <p:nvPr/>
        </p:nvCxnSpPr>
        <p:spPr>
          <a:xfrm>
            <a:off x="3054650" y="2700575"/>
            <a:ext cx="517500" cy="89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68"/>
          <p:cNvCxnSpPr>
            <a:stCxn id="400" idx="1"/>
            <a:endCxn id="402" idx="3"/>
          </p:cNvCxnSpPr>
          <p:nvPr/>
        </p:nvCxnSpPr>
        <p:spPr>
          <a:xfrm rot="10800000">
            <a:off x="4246225" y="4235000"/>
            <a:ext cx="55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68"/>
          <p:cNvCxnSpPr>
            <a:stCxn id="403" idx="1"/>
          </p:cNvCxnSpPr>
          <p:nvPr/>
        </p:nvCxnSpPr>
        <p:spPr>
          <a:xfrm flipH="1">
            <a:off x="5277850" y="2747575"/>
            <a:ext cx="717900" cy="8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b="0" i="1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PREGUNTAS</a:t>
            </a: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000" b="0" i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7"/>
          <p:cNvSpPr txBox="1"/>
          <p:nvPr/>
        </p:nvSpPr>
        <p:spPr>
          <a:xfrm>
            <a:off x="78849" y="1465850"/>
            <a:ext cx="8692171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sus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reglas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la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respeta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estándares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asocia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HTML que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carga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Tenemos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maneras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escribir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2" name="Google Shape;432;p67"/>
          <p:cNvSpPr txBox="1"/>
          <p:nvPr/>
        </p:nvSpPr>
        <p:spPr>
          <a:xfrm>
            <a:off x="-414703" y="29024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CÓDIGO JAVASCRIPT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8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1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3" name="Google Shape;443;p68"/>
          <p:cNvSpPr txBox="1"/>
          <p:nvPr/>
        </p:nvSpPr>
        <p:spPr>
          <a:xfrm>
            <a:off x="924471" y="1019595"/>
            <a:ext cx="5799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5" name="Google Shape;445;p68"/>
          <p:cNvSpPr txBox="1"/>
          <p:nvPr/>
        </p:nvSpPr>
        <p:spPr>
          <a:xfrm>
            <a:off x="1321050" y="2945100"/>
            <a:ext cx="65019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Aquí se escribe el código JS 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/>
          <p:nvPr/>
        </p:nvSpPr>
        <p:spPr>
          <a:xfrm>
            <a:off x="494250" y="2175638"/>
            <a:ext cx="8155500" cy="14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individual con 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extensión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.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mi-archivo.js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vincula con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etiqueta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&lt;script&gt;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src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Recuerda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2" name="Google Shape;452;p69"/>
          <p:cNvSpPr txBox="1"/>
          <p:nvPr/>
        </p:nvSpPr>
        <p:spPr>
          <a:xfrm>
            <a:off x="1461600" y="410188"/>
            <a:ext cx="62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69"/>
          <p:cNvSpPr txBox="1"/>
          <p:nvPr/>
        </p:nvSpPr>
        <p:spPr>
          <a:xfrm>
            <a:off x="1321050" y="3867788"/>
            <a:ext cx="6501900" cy="452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i="1" dirty="0" err="1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js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/main.js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6" name="Google Shape;456;p69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69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2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0"/>
          <p:cNvSpPr txBox="1"/>
          <p:nvPr/>
        </p:nvSpPr>
        <p:spPr>
          <a:xfrm>
            <a:off x="-734369" y="415101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REGLAS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3" name="Google Shape;463;p70"/>
          <p:cNvSpPr txBox="1"/>
          <p:nvPr/>
        </p:nvSpPr>
        <p:spPr>
          <a:xfrm>
            <a:off x="992400" y="1205613"/>
            <a:ext cx="70212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blanco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líneas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HTML).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Case sensitive: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distingue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comentarios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4" name="Google Shape;464;p70"/>
          <p:cNvSpPr txBox="1"/>
          <p:nvPr/>
        </p:nvSpPr>
        <p:spPr>
          <a:xfrm>
            <a:off x="1321050" y="3004725"/>
            <a:ext cx="6501900" cy="1567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Comentario simple: una línea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/* Comentario de más de una línea I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  Comentario de más de una línea II */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1"/>
          <p:cNvSpPr txBox="1"/>
          <p:nvPr/>
        </p:nvSpPr>
        <p:spPr>
          <a:xfrm>
            <a:off x="-87853" y="51138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3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PALABRAS </a:t>
            </a: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RESERVADAS</a:t>
            </a:r>
            <a:endParaRPr sz="3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3" name="Google Shape;473;p71"/>
          <p:cNvSpPr txBox="1"/>
          <p:nvPr/>
        </p:nvSpPr>
        <p:spPr>
          <a:xfrm>
            <a:off x="452225" y="1583950"/>
            <a:ext cx="81684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Palabras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aquellas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y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tanto no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libremente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4" name="Google Shape;474;p71"/>
          <p:cNvSpPr txBox="1"/>
          <p:nvPr/>
        </p:nvSpPr>
        <p:spPr>
          <a:xfrm>
            <a:off x="1422200" y="3169150"/>
            <a:ext cx="63561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break, case, catch, continue, default, let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delete, do, else, finally, for, function, if, in,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new, return, switch, this, throw, try,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var, void, while, with, y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varias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más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9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 Y </a:t>
            </a:r>
            <a:r>
              <a:rPr lang="en-GB" sz="3600" i="1" dirty="0" err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36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3"/>
          <p:cNvSpPr txBox="1"/>
          <p:nvPr/>
        </p:nvSpPr>
        <p:spPr>
          <a:xfrm>
            <a:off x="3035550" y="419675"/>
            <a:ext cx="30729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</a:t>
            </a:r>
            <a:endParaRPr sz="40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7" name="Google Shape;487;p73"/>
          <p:cNvSpPr txBox="1"/>
          <p:nvPr/>
        </p:nvSpPr>
        <p:spPr>
          <a:xfrm>
            <a:off x="225650" y="1405800"/>
            <a:ext cx="3846300" cy="29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 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 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memoria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que,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indica,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puede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cambiar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contenido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lo largo de la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ejecución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un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 b="1" dirty="0">
              <a:solidFill>
                <a:schemeClr val="tx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variables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8" name="Google Shape;488;p73"/>
          <p:cNvSpPr txBox="1"/>
          <p:nvPr/>
        </p:nvSpPr>
        <p:spPr>
          <a:xfrm>
            <a:off x="4214825" y="1377750"/>
            <a:ext cx="4679100" cy="29892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ES5. 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“Jorge”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ES6.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“Paez”;</a:t>
            </a:r>
            <a:endParaRPr sz="1600" dirty="0">
              <a:solidFill>
                <a:schemeClr val="accent6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CURSO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4"/>
          <p:cNvSpPr txBox="1"/>
          <p:nvPr/>
        </p:nvSpPr>
        <p:spPr>
          <a:xfrm>
            <a:off x="988575" y="4755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endParaRPr sz="4000" i="1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5" name="Google Shape;495;p74"/>
          <p:cNvSpPr txBox="1"/>
          <p:nvPr/>
        </p:nvSpPr>
        <p:spPr>
          <a:xfrm>
            <a:off x="321450" y="1651975"/>
            <a:ext cx="49158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crearla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palabra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let o const.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palabras claves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seguido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especiales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6" name="Google Shape;496;p74"/>
          <p:cNvSpPr txBox="1"/>
          <p:nvPr/>
        </p:nvSpPr>
        <p:spPr>
          <a:xfrm>
            <a:off x="5438274" y="1155996"/>
            <a:ext cx="3463958" cy="3489158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correcto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telefono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anioNacimiento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incorrecto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año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teléfono</a:t>
            </a:r>
            <a:r>
              <a:rPr lang="en-GB" sz="1600" dirty="0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móvil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5"/>
          <p:cNvSpPr txBox="1"/>
          <p:nvPr/>
        </p:nvSpPr>
        <p:spPr>
          <a:xfrm>
            <a:off x="1151400" y="5483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2" name="Google Shape;502;p75"/>
          <p:cNvSpPr txBox="1"/>
          <p:nvPr/>
        </p:nvSpPr>
        <p:spPr>
          <a:xfrm>
            <a:off x="727725" y="1443150"/>
            <a:ext cx="7696800" cy="3400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asociar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JavaScript.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empezar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comunes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son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Number: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decimal.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comillas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simples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3000" dirty="0">
              <a:solidFill>
                <a:schemeClr val="bg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6"/>
          <p:cNvSpPr txBox="1"/>
          <p:nvPr/>
        </p:nvSpPr>
        <p:spPr>
          <a:xfrm>
            <a:off x="1151400" y="4237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ASIGNACIÓN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9" name="Google Shape;509;p76"/>
          <p:cNvSpPr txBox="1"/>
          <p:nvPr/>
        </p:nvSpPr>
        <p:spPr>
          <a:xfrm>
            <a:off x="541800" y="1089750"/>
            <a:ext cx="8060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sz="2000" dirty="0">
              <a:highlight>
                <a:srgbClr val="FF79C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0" name="Google Shape;510;p76"/>
          <p:cNvSpPr txBox="1"/>
          <p:nvPr/>
        </p:nvSpPr>
        <p:spPr>
          <a:xfrm>
            <a:off x="2588700" y="2072475"/>
            <a:ext cx="3966600" cy="2838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declaración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asignación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edad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nombre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apellido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7"/>
          <p:cNvSpPr txBox="1"/>
          <p:nvPr/>
        </p:nvSpPr>
        <p:spPr>
          <a:xfrm>
            <a:off x="-629274" y="39070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INICIALIZAR VARIABLES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7" name="Google Shape;517;p77"/>
          <p:cNvSpPr txBox="1"/>
          <p:nvPr/>
        </p:nvSpPr>
        <p:spPr>
          <a:xfrm>
            <a:off x="541800" y="1214350"/>
            <a:ext cx="8060400" cy="9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declarar una variable y asignarle un valor inicial en el mismo proceso:</a:t>
            </a:r>
            <a:endParaRPr sz="20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8" name="Google Shape;518;p77"/>
          <p:cNvSpPr txBox="1"/>
          <p:nvPr/>
        </p:nvSpPr>
        <p:spPr>
          <a:xfrm>
            <a:off x="2588700" y="2195650"/>
            <a:ext cx="3966600" cy="214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variables </a:t>
            </a:r>
            <a:r>
              <a:rPr lang="en-GB" sz="1600" dirty="0" err="1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inicializadas</a:t>
            </a:r>
            <a:endParaRPr sz="1600" dirty="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9"/>
          <p:cNvSpPr txBox="1"/>
          <p:nvPr/>
        </p:nvSpPr>
        <p:spPr>
          <a:xfrm>
            <a:off x="-1278979" y="147653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 BÁSICAS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4" name="Google Shape;534;p79"/>
          <p:cNvSpPr txBox="1"/>
          <p:nvPr/>
        </p:nvSpPr>
        <p:spPr>
          <a:xfrm>
            <a:off x="1061400" y="731154"/>
            <a:ext cx="70212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multiplicaciones,etc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5" name="Google Shape;535;p79"/>
          <p:cNvSpPr txBox="1"/>
          <p:nvPr/>
        </p:nvSpPr>
        <p:spPr>
          <a:xfrm>
            <a:off x="1254300" y="1465000"/>
            <a:ext cx="66354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//Suma 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(1 + 2 = 3)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resultadoSuma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Resta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(2 - 1 = 1)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resultadoResta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Producto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* 3 = 6)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resultadoProducto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0"/>
          <p:cNvSpPr txBox="1"/>
          <p:nvPr/>
        </p:nvSpPr>
        <p:spPr>
          <a:xfrm>
            <a:off x="-1134600" y="11467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2" name="Google Shape;542;p80"/>
          <p:cNvSpPr txBox="1"/>
          <p:nvPr/>
        </p:nvSpPr>
        <p:spPr>
          <a:xfrm>
            <a:off x="885450" y="731150"/>
            <a:ext cx="73566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string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concatenar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3" name="Google Shape;543;p80"/>
          <p:cNvSpPr txBox="1"/>
          <p:nvPr/>
        </p:nvSpPr>
        <p:spPr>
          <a:xfrm>
            <a:off x="142950" y="1545350"/>
            <a:ext cx="88581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1 (“IT" + 1 = “IT1")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, BLANCO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" 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IT")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3754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AR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 LÓGICOS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385011" y="533103"/>
            <a:ext cx="695291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1067125" y="1591726"/>
            <a:ext cx="7066200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8"/>
          <p:cNvSpPr txBox="1"/>
          <p:nvPr/>
        </p:nvSpPr>
        <p:spPr>
          <a:xfrm>
            <a:off x="709863" y="121828"/>
            <a:ext cx="6695187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410" name="Google Shape;410;p68"/>
          <p:cNvGraphicFramePr/>
          <p:nvPr/>
        </p:nvGraphicFramePr>
        <p:xfrm>
          <a:off x="794084" y="1063025"/>
          <a:ext cx="7724275" cy="40535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514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84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84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OPERADORES LÓGICOS Y RELACIONALES</a:t>
                      </a:r>
                      <a:endParaRPr sz="1400">
                        <a:solidFill>
                          <a:schemeClr val="tx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400">
                        <a:solidFill>
                          <a:schemeClr val="tx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dirty="0" err="1">
                          <a:solidFill>
                            <a:schemeClr val="tx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400" dirty="0">
                        <a:solidFill>
                          <a:schemeClr val="tx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igual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!== b</a:t>
                      </a:r>
                      <a:endParaRPr sz="1600" b="1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="1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 b="1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 b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 b="1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b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385011" y="533103"/>
            <a:ext cx="695291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5D3B97E1-EF51-2DA3-4EF1-6CB00C0BC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622" y="1369759"/>
            <a:ext cx="3224462" cy="1846659"/>
          </a:xfrm>
          <a:prstGeom prst="rect">
            <a:avLst/>
          </a:prstGeom>
          <a:solidFill>
            <a:srgbClr val="08090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// Operador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 true &amp;&amp; true; // true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true &amp;&amp; false; // false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false &amp;&amp; true; // false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false &amp;&amp; false; // false 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DC7DC25A-566F-DEA4-F1C4-88099BC76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0918" y="1369758"/>
            <a:ext cx="3060030" cy="1846659"/>
          </a:xfrm>
          <a:prstGeom prst="rect">
            <a:avLst/>
          </a:prstGeom>
          <a:solidFill>
            <a:srgbClr val="08090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// operador </a:t>
            </a:r>
            <a:r>
              <a:rPr kumimoji="0" lang="es-AR" altLang="es-AR" sz="2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OR</a:t>
            </a: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true || true; // true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true || false; // true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false || true; // true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sz="2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var(--ff-monospace)"/>
              </a:rPr>
              <a:t> false || false; // false</a:t>
            </a:r>
            <a:r>
              <a:rPr kumimoji="0" lang="es-AR" altLang="es-A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AR" altLang="es-A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9" name="Picture 5" descr="Por qué no Autor religión marcadores booleanos Melbourne Stevenson  Permeabilidad">
            <a:extLst>
              <a:ext uri="{FF2B5EF4-FFF2-40B4-BE49-F238E27FC236}">
                <a16:creationId xmlns:a16="http://schemas.microsoft.com/office/drawing/2014/main" id="{4A257264-1E8D-E61E-876C-E8A774DA9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746" y="3359819"/>
            <a:ext cx="638175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9152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70225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PROMPT,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ALERT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5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3" name="Google Shape;573;p85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prompt()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cuadro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diálogo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proporcionar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colocará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campo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ingresó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4" name="Google Shape;574;p85"/>
          <p:cNvSpPr txBox="1"/>
          <p:nvPr/>
        </p:nvSpPr>
        <p:spPr>
          <a:xfrm>
            <a:off x="1195498" y="3398850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nombreIngresado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 su nombre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999999"/>
              </a:solidFill>
              <a:highlight>
                <a:srgbClr val="15151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01169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6"/>
          <p:cNvSpPr txBox="1"/>
          <p:nvPr/>
        </p:nvSpPr>
        <p:spPr>
          <a:xfrm>
            <a:off x="5143000" y="1274250"/>
            <a:ext cx="3740100" cy="25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pantalla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web que le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lo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b="1" i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entrada.</a:t>
            </a: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0" name="Google Shape;580;p86"/>
          <p:cNvSpPr txBox="1"/>
          <p:nvPr/>
        </p:nvSpPr>
        <p:spPr>
          <a:xfrm>
            <a:off x="260899" y="555306"/>
            <a:ext cx="2813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PROMPT 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82" name="Google Shape;582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0900" y="1274238"/>
            <a:ext cx="4882099" cy="20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7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9" name="Google Shape;589;p87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console.log()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muestra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consola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0" name="Google Shape;590;p87"/>
          <p:cNvSpPr txBox="1"/>
          <p:nvPr/>
        </p:nvSpPr>
        <p:spPr>
          <a:xfrm>
            <a:off x="1195500" y="2747550"/>
            <a:ext cx="6753000" cy="13311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prueba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“John Doe”</a:t>
            </a:r>
            <a:endParaRPr sz="1600"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8"/>
          <p:cNvSpPr txBox="1"/>
          <p:nvPr/>
        </p:nvSpPr>
        <p:spPr>
          <a:xfrm>
            <a:off x="4973875" y="1618325"/>
            <a:ext cx="37401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Chrome, la consola del navegador está disponible accediendo mediante: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Botón derecho sobre alguna parte de la web &gt; Inspeccionar &gt; Consola</a:t>
            </a:r>
            <a:endParaRPr sz="20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6" name="Google Shape;596;p88"/>
          <p:cNvSpPr txBox="1"/>
          <p:nvPr/>
        </p:nvSpPr>
        <p:spPr>
          <a:xfrm>
            <a:off x="4973875" y="800925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CONSOLE.LOG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8" name="Google Shape;59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87" y="1618325"/>
            <a:ext cx="4672200" cy="13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9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ALERT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9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alert()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9"/>
          <p:cNvSpPr txBox="1"/>
          <p:nvPr/>
        </p:nvSpPr>
        <p:spPr>
          <a:xfrm>
            <a:off x="1170673" y="3191325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¡Hola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8962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1"/>
          <p:cNvSpPr txBox="1"/>
          <p:nvPr/>
        </p:nvSpPr>
        <p:spPr>
          <a:xfrm>
            <a:off x="-114221" y="296238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SCRIPT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COMPLETO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0" name="Google Shape;620;p91"/>
          <p:cNvSpPr txBox="1"/>
          <p:nvPr/>
        </p:nvSpPr>
        <p:spPr>
          <a:xfrm>
            <a:off x="585900" y="1022425"/>
            <a:ext cx="79722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Script JS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HTML.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21" name="Google Shape;621;p91"/>
          <p:cNvSpPr txBox="1"/>
          <p:nvPr/>
        </p:nvSpPr>
        <p:spPr>
          <a:xfrm>
            <a:off x="1015900" y="1548250"/>
            <a:ext cx="7375200" cy="3442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&lt;!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DOCTYPE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i="1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&gt;Mi primer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página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contiene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letra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4275" y="390550"/>
            <a:ext cx="5219700" cy="201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29" name="Google Shape;629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225" y="2859875"/>
            <a:ext cx="5257800" cy="1485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30" name="Google Shape;630;p92"/>
          <p:cNvSpPr txBox="1"/>
          <p:nvPr/>
        </p:nvSpPr>
        <p:spPr>
          <a:xfrm>
            <a:off x="128025" y="1015225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 se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ingresa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“A”...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31" name="Google Shape;631;p92"/>
          <p:cNvSpPr/>
          <p:nvPr/>
        </p:nvSpPr>
        <p:spPr>
          <a:xfrm>
            <a:off x="2844450" y="1132675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92"/>
          <p:cNvSpPr/>
          <p:nvPr/>
        </p:nvSpPr>
        <p:spPr>
          <a:xfrm>
            <a:off x="2844450" y="3321050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92"/>
          <p:cNvSpPr txBox="1"/>
          <p:nvPr/>
        </p:nvSpPr>
        <p:spPr>
          <a:xfrm>
            <a:off x="128025" y="3203600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devuelve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1000474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Consola, variables y tipos de datos | </a:t>
            </a:r>
            <a:r>
              <a:rPr lang="es-MX" sz="1800" b="1" i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apuntes de majo (página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 a 8).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Variables, valores y referencias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Práctica interactiva sobre algoritmia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 aventura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del punto.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Herramienta recomendada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studio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Libro Eloquent JavaScript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7"/>
              </a:rPr>
              <a:t>Eloquent JavaScript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Documentación y referencias|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MDN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References</a:t>
            </a: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/>
        </p:nvSpPr>
        <p:spPr>
          <a:xfrm>
            <a:off x="111967" y="1760100"/>
            <a:ext cx="8278589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principalmente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dinamismo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sitios y </a:t>
            </a:r>
            <a:r>
              <a:rPr lang="en-GB" sz="19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complemento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 </a:t>
            </a:r>
            <a:r>
              <a:rPr lang="en-GB" sz="1900" b="1" dirty="0">
                <a:solidFill>
                  <a:schemeClr val="tx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HTML Y CSS3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permitiendo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avanzadas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interactuar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servicios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backend.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0" name="Google Shape;320;p58"/>
          <p:cNvSpPr txBox="1"/>
          <p:nvPr/>
        </p:nvSpPr>
        <p:spPr>
          <a:xfrm>
            <a:off x="317850" y="346224"/>
            <a:ext cx="3420900" cy="5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JAVASCRIPT?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9"/>
          <p:cNvSpPr txBox="1"/>
          <p:nvPr/>
        </p:nvSpPr>
        <p:spPr>
          <a:xfrm>
            <a:off x="567050" y="1120175"/>
            <a:ext cx="81873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medio de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intérprete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interpretar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leer 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conforman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(HTML, CSS, JS).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8" name="Google Shape;328;p59"/>
          <p:cNvSpPr txBox="1"/>
          <p:nvPr/>
        </p:nvSpPr>
        <p:spPr>
          <a:xfrm>
            <a:off x="111746" y="244975"/>
            <a:ext cx="5101500" cy="7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LENGUAJE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INTERPRETADO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HISTORIA DE JAVASCRIPT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2754</Words>
  <Application>Microsoft Office PowerPoint</Application>
  <PresentationFormat>Presentación en pantalla (16:9)</PresentationFormat>
  <Paragraphs>381</Paragraphs>
  <Slides>67</Slides>
  <Notes>66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67</vt:i4>
      </vt:variant>
    </vt:vector>
  </HeadingPairs>
  <TitlesOfParts>
    <vt:vector size="79" baseType="lpstr">
      <vt:lpstr>Anton</vt:lpstr>
      <vt:lpstr>Helvetica Neue</vt:lpstr>
      <vt:lpstr>var(--ff-monospace)</vt:lpstr>
      <vt:lpstr>Helvetica Neue Light</vt:lpstr>
      <vt:lpstr>Consolas</vt:lpstr>
      <vt:lpstr>Wingdings</vt:lpstr>
      <vt:lpstr>Courier New</vt:lpstr>
      <vt:lpstr>Arial</vt:lpstr>
      <vt:lpstr>Didact Gothic</vt:lpstr>
      <vt:lpstr>Lato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15</cp:revision>
  <dcterms:modified xsi:type="dcterms:W3CDTF">2022-11-02T13:03:05Z</dcterms:modified>
</cp:coreProperties>
</file>